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 Slab" panose="020B0604020202020204" charset="0"/>
      <p:regular r:id="rId16"/>
      <p:bold r:id="rId17"/>
    </p:embeddedFont>
    <p:embeddedFont>
      <p:font typeface="Source Sans Pr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452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5919998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4912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1pPr>
            <a:lvl2pPr lvl="1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2pPr>
            <a:lvl3pPr lvl="2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3pPr>
            <a:lvl4pPr lvl="3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4pPr>
            <a:lvl5pPr lvl="4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5pPr>
            <a:lvl6pPr lvl="5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6pPr>
            <a:lvl7pPr lvl="6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7pPr>
            <a:lvl8pPr lvl="7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8pPr>
            <a:lvl9pPr lvl="8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0" name="Shape 10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mplete patter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26550" y="-19800"/>
            <a:ext cx="9197100" cy="68976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800" b="1"/>
            </a:lvl1pPr>
            <a:lvl2pPr lvl="1" rtl="0">
              <a:spcBef>
                <a:spcPts val="0"/>
              </a:spcBef>
              <a:buSzPct val="100000"/>
              <a:defRPr sz="4800" b="1"/>
            </a:lvl2pPr>
            <a:lvl3pPr lvl="2" rtl="0">
              <a:spcBef>
                <a:spcPts val="0"/>
              </a:spcBef>
              <a:buSzPct val="100000"/>
              <a:defRPr sz="4800" b="1"/>
            </a:lvl3pPr>
            <a:lvl4pPr lvl="3" rtl="0">
              <a:spcBef>
                <a:spcPts val="0"/>
              </a:spcBef>
              <a:buSzPct val="100000"/>
              <a:defRPr sz="4800" b="1"/>
            </a:lvl4pPr>
            <a:lvl5pPr lvl="4" rtl="0">
              <a:spcBef>
                <a:spcPts val="0"/>
              </a:spcBef>
              <a:buSzPct val="100000"/>
              <a:defRPr sz="4800" b="1"/>
            </a:lvl5pPr>
            <a:lvl6pPr lvl="5" rtl="0">
              <a:spcBef>
                <a:spcPts val="0"/>
              </a:spcBef>
              <a:buSzPct val="100000"/>
              <a:defRPr sz="4800" b="1"/>
            </a:lvl6pPr>
            <a:lvl7pPr lvl="6" rtl="0">
              <a:spcBef>
                <a:spcPts val="0"/>
              </a:spcBef>
              <a:buSzPct val="100000"/>
              <a:defRPr sz="4800" b="1"/>
            </a:lvl7pPr>
            <a:lvl8pPr lvl="7" rtl="0">
              <a:spcBef>
                <a:spcPts val="0"/>
              </a:spcBef>
              <a:buSzPct val="100000"/>
              <a:defRPr sz="4800" b="1"/>
            </a:lvl8pPr>
            <a:lvl9pPr lvl="8" rtl="0">
              <a:spcBef>
                <a:spcPts val="0"/>
              </a:spcBef>
              <a:buSzPct val="100000"/>
              <a:defRPr sz="4800" b="1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07D8B"/>
              </a:buClr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hape 29" descr="connections-05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945" y="0"/>
            <a:ext cx="913210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215300" y="2501400"/>
            <a:ext cx="6713400" cy="109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1pPr>
            <a:lvl2pPr lvl="1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2pPr>
            <a:lvl3pPr lvl="2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3pPr>
            <a:lvl4pPr lvl="3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4pPr>
            <a:lvl5pPr lvl="4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5pPr>
            <a:lvl6pPr lvl="5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6pPr>
            <a:lvl7pPr lvl="6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7pPr>
            <a:lvl8pPr lvl="7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8pPr>
            <a:lvl9pPr lvl="8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9pPr>
          </a:lstStyle>
          <a:p>
            <a:endParaRPr/>
          </a:p>
        </p:txBody>
      </p:sp>
      <p:grpSp>
        <p:nvGrpSpPr>
          <p:cNvPr id="31" name="Shape 31"/>
          <p:cNvGrpSpPr/>
          <p:nvPr/>
        </p:nvGrpSpPr>
        <p:grpSpPr>
          <a:xfrm>
            <a:off x="3593400" y="1074285"/>
            <a:ext cx="1957200" cy="1093200"/>
            <a:chOff x="3593400" y="1760085"/>
            <a:chExt cx="1957200" cy="1093200"/>
          </a:xfrm>
        </p:grpSpPr>
        <p:sp>
          <p:nvSpPr>
            <p:cNvPr id="32" name="Shape 32"/>
            <p:cNvSpPr txBox="1"/>
            <p:nvPr/>
          </p:nvSpPr>
          <p:spPr>
            <a:xfrm>
              <a:off x="3593400" y="1872097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6000" b="1">
                  <a:solidFill>
                    <a:srgbClr val="0091E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</a:p>
          </p:txBody>
        </p:sp>
        <p:sp>
          <p:nvSpPr>
            <p:cNvPr id="33" name="Shape 33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35" name="Shape 35"/>
          <p:cNvCxnSpPr>
            <a:endCxn id="33" idx="1"/>
          </p:cNvCxnSpPr>
          <p:nvPr/>
        </p:nvCxnSpPr>
        <p:spPr>
          <a:xfrm>
            <a:off x="3742095" y="871980"/>
            <a:ext cx="443400" cy="3624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6" name="Shape 36"/>
          <p:cNvCxnSpPr/>
          <p:nvPr/>
        </p:nvCxnSpPr>
        <p:spPr>
          <a:xfrm rot="10800000">
            <a:off x="4114800" y="269685"/>
            <a:ext cx="457200" cy="80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7" name="Shape 37"/>
          <p:cNvCxnSpPr/>
          <p:nvPr/>
        </p:nvCxnSpPr>
        <p:spPr>
          <a:xfrm rot="10800000" flipH="1">
            <a:off x="4749075" y="753125"/>
            <a:ext cx="95100" cy="348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600"/>
            </a:lvl1pPr>
            <a:lvl2pPr lvl="1" rtl="0">
              <a:spcBef>
                <a:spcPts val="0"/>
              </a:spcBef>
              <a:buSzPct val="100000"/>
              <a:defRPr sz="2600"/>
            </a:lvl2pPr>
            <a:lvl3pPr lvl="2" rtl="0">
              <a:spcBef>
                <a:spcPts val="0"/>
              </a:spcBef>
              <a:buSzPct val="100000"/>
              <a:defRPr sz="2600"/>
            </a:lvl3pPr>
            <a:lvl4pPr lvl="3" rtl="0">
              <a:spcBef>
                <a:spcPts val="0"/>
              </a:spcBef>
              <a:buSzPct val="100000"/>
              <a:defRPr sz="2600"/>
            </a:lvl4pPr>
            <a:lvl5pPr lvl="4" rtl="0">
              <a:spcBef>
                <a:spcPts val="0"/>
              </a:spcBef>
              <a:buSzPct val="100000"/>
              <a:defRPr sz="2600"/>
            </a:lvl5pPr>
            <a:lvl6pPr lvl="5" rtl="0">
              <a:spcBef>
                <a:spcPts val="0"/>
              </a:spcBef>
              <a:buSzPct val="100000"/>
              <a:defRPr sz="2600"/>
            </a:lvl6pPr>
            <a:lvl7pPr lvl="6" rtl="0">
              <a:spcBef>
                <a:spcPts val="0"/>
              </a:spcBef>
              <a:buSzPct val="100000"/>
              <a:defRPr sz="2600"/>
            </a:lvl7pPr>
            <a:lvl8pPr lvl="7" rtl="0">
              <a:spcBef>
                <a:spcPts val="0"/>
              </a:spcBef>
              <a:buSzPct val="100000"/>
              <a:defRPr sz="2600"/>
            </a:lvl8pPr>
            <a:lvl9pPr lvl="8" rtl="0">
              <a:spcBef>
                <a:spcPts val="0"/>
              </a:spcBef>
              <a:buSzPct val="100000"/>
              <a:defRPr sz="26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600"/>
            </a:lvl1pPr>
            <a:lvl2pPr lvl="1" rtl="0">
              <a:spcBef>
                <a:spcPts val="0"/>
              </a:spcBef>
              <a:buSzPct val="100000"/>
              <a:defRPr sz="2600"/>
            </a:lvl2pPr>
            <a:lvl3pPr lvl="2" rtl="0">
              <a:spcBef>
                <a:spcPts val="0"/>
              </a:spcBef>
              <a:buSzPct val="100000"/>
              <a:defRPr sz="2600"/>
            </a:lvl3pPr>
            <a:lvl4pPr lvl="3" rtl="0">
              <a:spcBef>
                <a:spcPts val="0"/>
              </a:spcBef>
              <a:buSzPct val="100000"/>
              <a:defRPr sz="2600"/>
            </a:lvl4pPr>
            <a:lvl5pPr lvl="4" rtl="0">
              <a:spcBef>
                <a:spcPts val="0"/>
              </a:spcBef>
              <a:buSzPct val="100000"/>
              <a:defRPr sz="2600"/>
            </a:lvl5pPr>
            <a:lvl6pPr lvl="5" rtl="0">
              <a:spcBef>
                <a:spcPts val="0"/>
              </a:spcBef>
              <a:buSzPct val="100000"/>
              <a:defRPr sz="2600"/>
            </a:lvl6pPr>
            <a:lvl7pPr lvl="6" rtl="0">
              <a:spcBef>
                <a:spcPts val="0"/>
              </a:spcBef>
              <a:buSzPct val="100000"/>
              <a:defRPr sz="2600"/>
            </a:lvl7pPr>
            <a:lvl8pPr lvl="7" rtl="0">
              <a:spcBef>
                <a:spcPts val="0"/>
              </a:spcBef>
              <a:buSzPct val="100000"/>
              <a:defRPr sz="2600"/>
            </a:lvl8pPr>
            <a:lvl9pPr lvl="8" rtl="0">
              <a:spcBef>
                <a:spcPts val="0"/>
              </a:spcBef>
              <a:buSzPct val="100000"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3329992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5873834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57200" y="5407123"/>
            <a:ext cx="8229600" cy="491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600"/>
              </a:spcBef>
              <a:buClr>
                <a:srgbClr val="CFD8DC"/>
              </a:buClr>
              <a:buSzPct val="100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480"/>
              </a:spcBef>
              <a:buClr>
                <a:srgbClr val="CFD8DC"/>
              </a:buClr>
              <a:buSzPct val="1000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480"/>
              </a:spcBef>
              <a:buClr>
                <a:srgbClr val="CFD8DC"/>
              </a:buClr>
              <a:buSzPct val="1000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Shape 61" descr="icon-01.png"/>
          <p:cNvPicPr preferRelativeResize="0"/>
          <p:nvPr/>
        </p:nvPicPr>
        <p:blipFill rotWithShape="1">
          <a:blip r:embed="rId3">
            <a:alphaModFix/>
          </a:blip>
          <a:srcRect t="60561"/>
          <a:stretch/>
        </p:blipFill>
        <p:spPr>
          <a:xfrm>
            <a:off x="2493325" y="3938025"/>
            <a:ext cx="4586000" cy="179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Shape 62" descr="icon-0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2025" y="1127050"/>
            <a:ext cx="2408597" cy="281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 idx="4294967295"/>
          </p:nvPr>
        </p:nvSpPr>
        <p:spPr>
          <a:xfrm>
            <a:off x="2354100" y="864000"/>
            <a:ext cx="5998800" cy="1193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/>
              <a:t>59.000.000 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4294967295"/>
          </p:nvPr>
        </p:nvSpPr>
        <p:spPr>
          <a:xfrm>
            <a:off x="2354100" y="1729346"/>
            <a:ext cx="5998800" cy="6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Inadimplentes no Brasil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ctrTitle" idx="4294967295"/>
          </p:nvPr>
        </p:nvSpPr>
        <p:spPr>
          <a:xfrm>
            <a:off x="2354100" y="4369204"/>
            <a:ext cx="5998800" cy="1193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/>
              <a:t>60%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subTitle" idx="4294967295"/>
          </p:nvPr>
        </p:nvSpPr>
        <p:spPr>
          <a:xfrm>
            <a:off x="2354100" y="5234550"/>
            <a:ext cx="5998800" cy="6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Voltam à inadimplência 1 ano após quitar as dívidas anteriores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ctrTitle" idx="4294967295"/>
          </p:nvPr>
        </p:nvSpPr>
        <p:spPr>
          <a:xfrm>
            <a:off x="2354100" y="2616602"/>
            <a:ext cx="5998800" cy="1193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4800"/>
              <a:t>25 a 39 anos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subTitle" idx="4294967295"/>
          </p:nvPr>
        </p:nvSpPr>
        <p:spPr>
          <a:xfrm>
            <a:off x="2354100" y="3481950"/>
            <a:ext cx="6792900" cy="617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Faixa etária com maior número de inadimplentes</a:t>
            </a:r>
          </a:p>
        </p:txBody>
      </p:sp>
      <p:pic>
        <p:nvPicPr>
          <p:cNvPr id="73" name="Shape 73" descr="coins-0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" y="2807625"/>
            <a:ext cx="1820700" cy="4126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-172925" y="973325"/>
            <a:ext cx="7568100" cy="29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5500">
                <a:solidFill>
                  <a:srgbClr val="1155CC"/>
                </a:solidFill>
              </a:rPr>
              <a:t>Como diminuir esses números??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27500"/>
              <a:buFont typeface="Arial"/>
              <a:buNone/>
            </a:pPr>
            <a:endParaRPr sz="4000">
              <a:solidFill>
                <a:srgbClr val="1155CC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27500"/>
              <a:buFont typeface="Arial"/>
              <a:buNone/>
            </a:pPr>
            <a:endParaRPr sz="4000">
              <a:solidFill>
                <a:srgbClr val="1155CC"/>
              </a:solidFill>
            </a:endParaRPr>
          </a:p>
        </p:txBody>
      </p:sp>
      <p:pic>
        <p:nvPicPr>
          <p:cNvPr id="79" name="Shape 79" descr="InDebt-01-01-01-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48475" y="1961775"/>
            <a:ext cx="10021068" cy="4809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-127795" y="-60800"/>
            <a:ext cx="9349500" cy="701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85" name="Shape 85" descr="O5IMIY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98675" y="-60800"/>
            <a:ext cx="10507077" cy="7012223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/>
          <p:nvPr/>
        </p:nvSpPr>
        <p:spPr>
          <a:xfrm>
            <a:off x="-659438" y="-115"/>
            <a:ext cx="10506900" cy="6935700"/>
          </a:xfrm>
          <a:prstGeom prst="rect">
            <a:avLst/>
          </a:prstGeom>
          <a:solidFill>
            <a:srgbClr val="FFFFFF">
              <a:alpha val="58459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 txBox="1"/>
          <p:nvPr/>
        </p:nvSpPr>
        <p:spPr>
          <a:xfrm>
            <a:off x="1811050" y="1671400"/>
            <a:ext cx="5552700" cy="354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7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Educação Financeira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67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+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67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Tecnologia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21075" y="246025"/>
            <a:ext cx="6780000" cy="936900"/>
          </a:xfrm>
          <a:prstGeom prst="rect">
            <a:avLst/>
          </a:prstGeom>
          <a:solidFill>
            <a:srgbClr val="ECEFF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 txBox="1"/>
          <p:nvPr/>
        </p:nvSpPr>
        <p:spPr>
          <a:xfrm>
            <a:off x="3259675" y="2297000"/>
            <a:ext cx="5410800" cy="312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3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Plataforma de educação e assistência financeira </a:t>
            </a:r>
            <a:r>
              <a:rPr lang="en" sz="2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Incorporando inteligência artificial na renegociação de dívidas e controle de finanças. </a:t>
            </a:r>
          </a:p>
        </p:txBody>
      </p:sp>
      <p:pic>
        <p:nvPicPr>
          <p:cNvPr id="94" name="Shape 94" descr="icon-0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50" y="2373200"/>
            <a:ext cx="2268475" cy="264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 descr="icon-0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675" y="417800"/>
            <a:ext cx="2018150" cy="60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>
            <a:off x="21075" y="246025"/>
            <a:ext cx="6780000" cy="936900"/>
          </a:xfrm>
          <a:prstGeom prst="rect">
            <a:avLst/>
          </a:prstGeom>
          <a:solidFill>
            <a:srgbClr val="ECEFF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2" name="Shape 102" descr="foto ios.png"/>
          <p:cNvPicPr preferRelativeResize="0"/>
          <p:nvPr/>
        </p:nvPicPr>
        <p:blipFill rotWithShape="1">
          <a:blip r:embed="rId3">
            <a:alphaModFix/>
          </a:blip>
          <a:srcRect t="-1290" b="1289"/>
          <a:stretch/>
        </p:blipFill>
        <p:spPr>
          <a:xfrm>
            <a:off x="444225" y="392126"/>
            <a:ext cx="9280477" cy="608094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>
            <a:spLocks noGrp="1"/>
          </p:cNvSpPr>
          <p:nvPr>
            <p:ph type="title" idx="4294967295"/>
          </p:nvPr>
        </p:nvSpPr>
        <p:spPr>
          <a:xfrm>
            <a:off x="444225" y="246025"/>
            <a:ext cx="4874700" cy="936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dirty="0">
                <a:latin typeface="Calibri"/>
                <a:ea typeface="Calibri"/>
                <a:cs typeface="Calibri"/>
                <a:sym typeface="Calibri"/>
              </a:rPr>
              <a:t>SOLUÇÃO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ITLE-DEM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5527" y="899026"/>
            <a:ext cx="8576953" cy="48245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21075" y="246025"/>
            <a:ext cx="6780000" cy="936900"/>
          </a:xfrm>
          <a:prstGeom prst="rect">
            <a:avLst/>
          </a:prstGeom>
          <a:solidFill>
            <a:srgbClr val="ECEFF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6" name="Shape 101"/>
          <p:cNvSpPr txBox="1">
            <a:spLocks/>
          </p:cNvSpPr>
          <p:nvPr/>
        </p:nvSpPr>
        <p:spPr>
          <a:xfrm>
            <a:off x="444225" y="246025"/>
            <a:ext cx="4874700" cy="93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ct val="100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BR" sz="3600" b="1" dirty="0" smtClean="0"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lang="en" sz="36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3600" b="1" dirty="0" smtClean="0">
                <a:latin typeface="Calibri"/>
                <a:ea typeface="Calibri"/>
                <a:cs typeface="Calibri"/>
                <a:sym typeface="Calibri"/>
              </a:rPr>
              <a:t>TIME</a:t>
            </a:r>
            <a:endParaRPr lang="en" sz="36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82" y="2329170"/>
            <a:ext cx="1959810" cy="1891918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590" y="2411477"/>
            <a:ext cx="1959810" cy="1893067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577" y="2411477"/>
            <a:ext cx="1975376" cy="1975376"/>
          </a:xfrm>
          <a:prstGeom prst="rect">
            <a:avLst/>
          </a:prstGeom>
        </p:spPr>
      </p:pic>
      <p:sp>
        <p:nvSpPr>
          <p:cNvPr id="12" name="Shape 112"/>
          <p:cNvSpPr txBox="1"/>
          <p:nvPr/>
        </p:nvSpPr>
        <p:spPr>
          <a:xfrm>
            <a:off x="323255" y="4581128"/>
            <a:ext cx="2793263" cy="4720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Guilherme Furlan</a:t>
            </a:r>
          </a:p>
          <a:p>
            <a:pPr lvl="0" algn="ctr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Software/Tester</a:t>
            </a:r>
            <a:endParaRPr lang="en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Shape 112"/>
          <p:cNvSpPr txBox="1"/>
          <p:nvPr/>
        </p:nvSpPr>
        <p:spPr>
          <a:xfrm>
            <a:off x="3059832" y="4593891"/>
            <a:ext cx="2793263" cy="4720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Mariana Lourenço</a:t>
            </a:r>
          </a:p>
          <a:p>
            <a:pPr lvl="0" algn="ctr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Designer</a:t>
            </a:r>
            <a:endParaRPr lang="en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Shape 112"/>
          <p:cNvSpPr txBox="1"/>
          <p:nvPr/>
        </p:nvSpPr>
        <p:spPr>
          <a:xfrm>
            <a:off x="5798896" y="4579143"/>
            <a:ext cx="2793263" cy="4720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Nayana Holanda</a:t>
            </a:r>
          </a:p>
          <a:p>
            <a:pPr lvl="0" algn="ctr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Developer/Business</a:t>
            </a:r>
            <a:endParaRPr lang="en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60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>
            <a:off x="3792875" y="1219325"/>
            <a:ext cx="5351100" cy="3208500"/>
          </a:xfrm>
          <a:prstGeom prst="rect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 txBox="1"/>
          <p:nvPr/>
        </p:nvSpPr>
        <p:spPr>
          <a:xfrm>
            <a:off x="4421700" y="1747050"/>
            <a:ext cx="4221900" cy="222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Quitou</a:t>
            </a:r>
          </a:p>
          <a:p>
            <a:pPr lvl="0">
              <a:spcBef>
                <a:spcPts val="0"/>
              </a:spcBef>
              <a:buNone/>
            </a:pPr>
            <a:r>
              <a:rPr lang="en" sz="3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Educou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4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SUPEROU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3792875" y="5017764"/>
            <a:ext cx="5425200" cy="78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>
                <a:latin typeface="Source Sans Pro"/>
                <a:ea typeface="Source Sans Pro"/>
                <a:cs typeface="Source Sans Pro"/>
                <a:sym typeface="Source Sans Pro"/>
              </a:rPr>
              <a:t>https://marvelapp.com/6iedaa7</a:t>
            </a:r>
          </a:p>
        </p:txBody>
      </p:sp>
      <p:pic>
        <p:nvPicPr>
          <p:cNvPr id="114" name="Shape 114" descr="icon-01.png"/>
          <p:cNvPicPr preferRelativeResize="0"/>
          <p:nvPr/>
        </p:nvPicPr>
        <p:blipFill rotWithShape="1">
          <a:blip r:embed="rId3">
            <a:alphaModFix/>
          </a:blip>
          <a:srcRect t="60561"/>
          <a:stretch/>
        </p:blipFill>
        <p:spPr>
          <a:xfrm>
            <a:off x="384625" y="3126418"/>
            <a:ext cx="3032299" cy="1185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 descr="icon-0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482" y="1267775"/>
            <a:ext cx="1592584" cy="1858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0" y="4599000"/>
            <a:ext cx="1905000" cy="190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72</Words>
  <Application>Microsoft Office PowerPoint</Application>
  <PresentationFormat>Apresentação na tela (4:3)</PresentationFormat>
  <Paragraphs>26</Paragraphs>
  <Slides>9</Slides>
  <Notes>9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Roboto Slab</vt:lpstr>
      <vt:lpstr>Source Sans Pro</vt:lpstr>
      <vt:lpstr>Cordelia template</vt:lpstr>
      <vt:lpstr>Apresentação do PowerPoint</vt:lpstr>
      <vt:lpstr>59.000.000 </vt:lpstr>
      <vt:lpstr>Apresentação do PowerPoint</vt:lpstr>
      <vt:lpstr>Apresentação do PowerPoint</vt:lpstr>
      <vt:lpstr>Apresentação do PowerPoint</vt:lpstr>
      <vt:lpstr>SOLUÇÃO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Mari</cp:lastModifiedBy>
  <cp:revision>5</cp:revision>
  <dcterms:modified xsi:type="dcterms:W3CDTF">2017-10-22T10:31:48Z</dcterms:modified>
</cp:coreProperties>
</file>